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45" r:id="rId3"/>
    <p:sldId id="346" r:id="rId4"/>
    <p:sldId id="347" r:id="rId5"/>
    <p:sldId id="348" r:id="rId6"/>
    <p:sldId id="318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61265" autoAdjust="0"/>
  </p:normalViewPr>
  <p:slideViewPr>
    <p:cSldViewPr>
      <p:cViewPr>
        <p:scale>
          <a:sx n="100" d="100"/>
          <a:sy n="100" d="100"/>
        </p:scale>
        <p:origin x="66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7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6" y="2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/>
          <a:lstStyle>
            <a:lvl1pPr algn="r">
              <a:defRPr sz="1100"/>
            </a:lvl1pPr>
          </a:lstStyle>
          <a:p>
            <a:fld id="{5CAE133A-4028-4E2B-B049-6F148B77E5AB}" type="datetime1">
              <a:rPr lang="en-US" smtClean="0"/>
              <a:t>08-Feb-25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6" y="9120189"/>
            <a:ext cx="3170238" cy="479427"/>
          </a:xfrm>
          <a:prstGeom prst="rect">
            <a:avLst/>
          </a:prstGeom>
        </p:spPr>
        <p:txBody>
          <a:bodyPr vert="horz" lIns="82964" tIns="41482" rIns="82964" bIns="41482" rtlCol="0" anchor="b"/>
          <a:lstStyle>
            <a:lvl1pPr algn="r">
              <a:defRPr sz="1100"/>
            </a:lvl1pPr>
          </a:lstStyle>
          <a:p>
            <a:fld id="{4825AA9F-B079-466D-A19E-A0BED09FA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514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90" y="1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/>
          <a:lstStyle>
            <a:lvl1pPr algn="r">
              <a:defRPr sz="1200"/>
            </a:lvl1pPr>
          </a:lstStyle>
          <a:p>
            <a:fld id="{A9B5FCE6-2331-4AF4-8362-9D091070A463}" type="datetime1">
              <a:rPr lang="en-US" smtClean="0"/>
              <a:t>08-Feb-25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2313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701" tIns="43851" rIns="87701" bIns="4385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87701" tIns="43851" rIns="87701" bIns="4385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90" y="9119474"/>
            <a:ext cx="3169920" cy="480060"/>
          </a:xfrm>
          <a:prstGeom prst="rect">
            <a:avLst/>
          </a:prstGeom>
        </p:spPr>
        <p:txBody>
          <a:bodyPr vert="horz" lIns="87701" tIns="43851" rIns="87701" bIns="43851" rtlCol="0" anchor="b"/>
          <a:lstStyle>
            <a:lvl1pPr algn="r">
              <a:defRPr sz="1200"/>
            </a:lvl1pPr>
          </a:lstStyle>
          <a:p>
            <a:fld id="{7106D8DA-1A55-4414-9F6D-9B871CCC3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333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6D8DA-1A55-4414-9F6D-9B871CCC3BEB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99B3EB-F4B9-4EC3-8874-9456869D1B5F}" type="datetime1">
              <a:rPr lang="en-US" smtClean="0"/>
              <a:t>08-Feb-25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23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CE520-94D8-471E-9246-3DA957E543CE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A059-0900-46A5-86CD-6CBACA225E83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F0799-E2B8-4119-BEA9-5BBF8CE2B0FA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0913C-A7DD-4021-AFBC-947EB765CE4C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 smtClean="0"/>
              <a:t> 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64FA-CC1B-47DB-A93A-6B4BBC436045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BA4E8-8C0A-4D25-81B1-03C2082B47D6}" type="datetime1">
              <a:rPr lang="en-US" smtClean="0"/>
              <a:t>08-Feb-25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1D4E8-1CCE-4EFF-A36C-E105DDD56AAD}" type="datetime1">
              <a:rPr lang="en-US" smtClean="0"/>
              <a:t>08-Feb-25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C1C7D-1228-46DC-9402-5957496C3C04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4DF6C-52F4-4529-BC53-6E2674900ED7}" type="datetime1">
              <a:rPr lang="en-US" smtClean="0"/>
              <a:t>08-Feb-25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FFD2-C90D-4BD9-95AC-D49FE82B0BB0}" type="datetime1">
              <a:rPr lang="en-US" smtClean="0"/>
              <a:t>08-Feb-25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B32C9-888E-4264-AE70-E187E0827B99}" type="datetime1">
              <a:rPr lang="en-US" smtClean="0"/>
              <a:t>08-Feb-25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945B-C34E-410F-BC8F-BE6BC04FBFD5}" type="datetime1">
              <a:rPr lang="en-US" smtClean="0"/>
              <a:t>08-Feb-25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549" y="4859834"/>
            <a:ext cx="723900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2800" cap="small" dirty="0"/>
              <a:t>Dr. Asif Zaman</a:t>
            </a:r>
          </a:p>
          <a:p>
            <a:pPr lvl="0" algn="ctr"/>
            <a:r>
              <a:rPr lang="en-US" cap="small" dirty="0" smtClean="0"/>
              <a:t>Professor</a:t>
            </a:r>
            <a:r>
              <a:rPr lang="en-US" cap="small" dirty="0"/>
              <a:t>, CSE, RU</a:t>
            </a:r>
            <a:endParaRPr lang="en-US" sz="1600" cap="small" dirty="0"/>
          </a:p>
        </p:txBody>
      </p:sp>
      <p:sp>
        <p:nvSpPr>
          <p:cNvPr id="6" name="TextBox 5"/>
          <p:cNvSpPr txBox="1"/>
          <p:nvPr/>
        </p:nvSpPr>
        <p:spPr>
          <a:xfrm>
            <a:off x="228598" y="363512"/>
            <a:ext cx="8724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SzPct val="50000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CSE3251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SzPct val="50000"/>
            </a:pPr>
            <a:r>
              <a:rPr lang="en-US" sz="4800" b="1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Networks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8150" y="2477464"/>
            <a:ext cx="1545795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6628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6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1CE19-B189-A847-B8E1-F7675219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8AE1F-5064-A441-B254-E4C18FB9D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829"/>
          <a:stretch/>
        </p:blipFill>
        <p:spPr>
          <a:xfrm>
            <a:off x="457200" y="1614281"/>
            <a:ext cx="8229600" cy="41007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AC6EE-39FE-8B40-B22B-3A14138C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228600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600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1375" y="291592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1375" y="3235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621" y="355092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6621" y="387096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621" y="4196080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6621" y="4516120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6621" y="4838478"/>
            <a:ext cx="3730625" cy="30480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6621" y="5158518"/>
            <a:ext cx="3729046" cy="304800"/>
          </a:xfrm>
          <a:prstGeom prst="rect">
            <a:avLst/>
          </a:prstGeom>
          <a:solidFill>
            <a:srgbClr val="00B050">
              <a:alpha val="43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4DDB-F8BA-C242-8BF7-B44EFC15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CEE2C-75CF-B84F-801F-0BE00E50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… 1970s by </a:t>
            </a:r>
            <a:r>
              <a:rPr lang="en-US" sz="2400" b="1" dirty="0"/>
              <a:t>ITU-T</a:t>
            </a:r>
          </a:p>
          <a:p>
            <a:pPr lvl="1"/>
            <a:r>
              <a:rPr lang="en-US" sz="2400" dirty="0"/>
              <a:t> ITU Telecommunication Standardization Sector (ITU-T) </a:t>
            </a:r>
          </a:p>
          <a:p>
            <a:pPr lvl="1"/>
            <a:r>
              <a:rPr lang="en-US" sz="2400" dirty="0"/>
              <a:t>ITU:  International Telecommunication Union (ITU)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FE9C-6998-1C4D-BF66-2BC21EBFB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D0E2B-8B5C-B24C-B4E5-83AFB978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418945"/>
            <a:ext cx="5029200" cy="3119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BD23F-4348-064E-B1B6-892630BB7001}"/>
              </a:ext>
            </a:extLst>
          </p:cNvPr>
          <p:cNvSpPr txBox="1"/>
          <p:nvPr/>
        </p:nvSpPr>
        <p:spPr>
          <a:xfrm>
            <a:off x="5791201" y="3797933"/>
            <a:ext cx="289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PLP: Packet Layer Protocol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LAP-B: Link Access Protocol - Balanced</a:t>
            </a:r>
          </a:p>
        </p:txBody>
      </p:sp>
    </p:spTree>
    <p:extLst>
      <p:ext uri="{BB962C8B-B14F-4D97-AF65-F5344CB8AC3E}">
        <p14:creationId xmlns:p14="http://schemas.microsoft.com/office/powerpoint/2010/main" val="147991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A83D-1DB9-B54D-A8E3-A0060D305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BBAC-15E6-0F4A-A898-4FED9B6AA1F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 smtClean="0"/>
              <a:t>X.25 </a:t>
            </a:r>
            <a:r>
              <a:rPr lang="en-US" sz="2600" dirty="0"/>
              <a:t>network devices … </a:t>
            </a:r>
            <a:r>
              <a:rPr lang="en-US" sz="26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categories</a:t>
            </a:r>
            <a:r>
              <a:rPr lang="en-US" sz="2600" dirty="0"/>
              <a:t>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cap="small" dirty="0"/>
              <a:t>Data Terminal Equipment (</a:t>
            </a:r>
            <a:r>
              <a:rPr lang="en-US" sz="26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DTE</a:t>
            </a:r>
            <a:r>
              <a:rPr lang="en-US" sz="2600" cap="small" dirty="0"/>
              <a:t>),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cap="small" dirty="0"/>
              <a:t>Data Circuit-terminating Equipment (</a:t>
            </a:r>
            <a:r>
              <a:rPr lang="en-US" sz="26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DCE</a:t>
            </a:r>
            <a:r>
              <a:rPr lang="en-US" sz="2600" cap="small" dirty="0"/>
              <a:t>),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600" cap="small" dirty="0"/>
              <a:t>Packet-switching Exchange (</a:t>
            </a:r>
            <a:r>
              <a:rPr lang="en-US" sz="26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PSE</a:t>
            </a:r>
            <a:r>
              <a:rPr lang="en-US" sz="2600" cap="small" dirty="0"/>
              <a:t>)</a:t>
            </a:r>
          </a:p>
          <a:p>
            <a:pPr marL="1371600" lvl="2" indent="-514350">
              <a:lnSpc>
                <a:spcPct val="150000"/>
              </a:lnSpc>
            </a:pPr>
            <a:r>
              <a:rPr lang="en-US" sz="2600" dirty="0"/>
              <a:t>PAD- Packet Assembler/ Dissembler. </a:t>
            </a:r>
          </a:p>
          <a:p>
            <a:pPr>
              <a:lnSpc>
                <a:spcPct val="150000"/>
              </a:lnSpc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490A5-8D91-744C-9AFB-7812CA23C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E4CBC-36F1-5240-8A17-826C19B8E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7E571-3F84-8647-A053-676A895E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ACF8FC-295B-9247-9A73-C87571AF8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193" y="1600200"/>
            <a:ext cx="6399614" cy="45259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BA610-157B-D541-8936-55EC3EE48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5068"/>
            <a:ext cx="39243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5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6EFD-6C33-B94E-A287-50B6B46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A12C5-0A3F-E749-8013-680D8971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 terminal equipment </a:t>
            </a:r>
            <a:r>
              <a:rPr lang="en-US" sz="2400" dirty="0"/>
              <a:t>devices are end systems that communicate across the X.25 network.</a:t>
            </a:r>
          </a:p>
          <a:p>
            <a:r>
              <a:rPr lang="en-US" sz="2400" dirty="0"/>
              <a:t>They are usually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Terminals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personal computers</a:t>
            </a:r>
            <a:r>
              <a:rPr lang="en-US" sz="2400" dirty="0"/>
              <a:t>, or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network hosts</a:t>
            </a:r>
            <a:r>
              <a:rPr lang="en-US" sz="2400" dirty="0"/>
              <a:t>,	</a:t>
            </a:r>
          </a:p>
          <a:p>
            <a:pPr marL="0" indent="0">
              <a:buNone/>
            </a:pPr>
            <a:r>
              <a:rPr lang="en-US" sz="2400" dirty="0"/>
              <a:t>	and are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located on the premises of 	individual 	subscribers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B79C4-353C-E248-AF6D-587E7E1F2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37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3C19-D1F1-8B44-B980-426943F55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F442-B125-FF47-B495-D14D00588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DCE</a:t>
            </a:r>
            <a:r>
              <a:rPr lang="en-US" sz="2800" dirty="0"/>
              <a:t> devices are communications devices, </a:t>
            </a:r>
            <a:br>
              <a:rPr lang="en-US" sz="2800" dirty="0"/>
            </a:br>
            <a:r>
              <a:rPr lang="en-US" sz="2800" dirty="0"/>
              <a:t>such as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Modems and packet switches</a:t>
            </a:r>
            <a:r>
              <a:rPr lang="en-US" sz="2800" dirty="0"/>
              <a:t>, that provide the interface between DTE devices and a PSE, and are generally located in the carrier's facilities. </a:t>
            </a:r>
          </a:p>
          <a:p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PSEs are switches that compose the bulk of the carrier’s network.</a:t>
            </a:r>
            <a:r>
              <a:rPr lang="en-US" sz="2800" dirty="0"/>
              <a:t> </a:t>
            </a:r>
          </a:p>
          <a:p>
            <a:r>
              <a:rPr lang="en-US" sz="2800" dirty="0"/>
              <a:t>They transfer data from one DTE device to</a:t>
            </a:r>
            <a:br>
              <a:rPr lang="en-US" sz="2800" dirty="0"/>
            </a:br>
            <a:r>
              <a:rPr lang="en-US" sz="2800" dirty="0"/>
              <a:t>another through the X.25 PSN.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F4DC-1CCF-A44D-B0CD-4AE021C2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C29EA-CA42-D744-A2DC-C5708EB1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Packet Assembler/Disassembler (PAD)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1CD7-9ACC-5F4E-861B-70591FDAA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assembler/disassembler </a:t>
            </a:r>
            <a:r>
              <a:rPr lang="en-US" sz="2400" dirty="0"/>
              <a:t>(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PAD</a:t>
            </a:r>
            <a:r>
              <a:rPr lang="en-US" sz="2400" dirty="0"/>
              <a:t>) is a device commonly found in X.25 networks.</a:t>
            </a:r>
          </a:p>
          <a:p>
            <a:r>
              <a:rPr lang="en-US" sz="2400" dirty="0"/>
              <a:t>The PAD is located between a DTE device and a DCE device, and </a:t>
            </a:r>
          </a:p>
          <a:p>
            <a:r>
              <a:rPr lang="en-US" sz="2400" dirty="0"/>
              <a:t>it performs three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primary functions</a:t>
            </a:r>
            <a:r>
              <a:rPr lang="en-US" sz="24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Buffering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(storing data until a device is ready to process it),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assembly</a:t>
            </a:r>
            <a:r>
              <a:rPr lang="en-US" sz="24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Packet disassembly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C7CD0-559F-F144-B432-A1E38B89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4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2794-F369-B242-A18E-9845DBCC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3375B5-333A-3144-B42E-1C2430051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2362200"/>
            <a:ext cx="5005999" cy="2768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08FA1-DBC8-CA42-9193-FA118267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33600" y="3581400"/>
            <a:ext cx="4572000" cy="685800"/>
          </a:xfrm>
          <a:prstGeom prst="rect">
            <a:avLst/>
          </a:prstGeom>
          <a:solidFill>
            <a:srgbClr val="FFFF00">
              <a:alpha val="32000"/>
            </a:srgbClr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28F-0024-4642-A785-C1AD58DC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1D2AB-B693-424D-BA88-7F91C90C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385"/>
          <a:stretch/>
        </p:blipFill>
        <p:spPr>
          <a:xfrm>
            <a:off x="663663" y="2817174"/>
            <a:ext cx="7816674" cy="21097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7427-98FE-7844-A7C1-6740D77C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1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D428F-0024-4642-A785-C1AD58DC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X.25 Protocol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C1D2AB-B693-424D-BA88-7F91C90C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509"/>
          <a:stretch/>
        </p:blipFill>
        <p:spPr>
          <a:xfrm>
            <a:off x="859616" y="1673416"/>
            <a:ext cx="7816674" cy="2239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B7427-98FE-7844-A7C1-6740D77C1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EA0A1-35C1-644A-B6A8-71EC8BEA57DE}"/>
              </a:ext>
            </a:extLst>
          </p:cNvPr>
          <p:cNvSpPr/>
          <p:nvPr/>
        </p:nvSpPr>
        <p:spPr>
          <a:xfrm>
            <a:off x="3200400" y="2311732"/>
            <a:ext cx="5943600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U-frame is used to set up and disconnect the connection between DTE and DCE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6DEB4-CD6D-694C-AAE3-2431624F4676}"/>
              </a:ext>
            </a:extLst>
          </p:cNvPr>
          <p:cNvSpPr/>
          <p:nvPr/>
        </p:nvSpPr>
        <p:spPr>
          <a:xfrm>
            <a:off x="3200400" y="3364570"/>
            <a:ext cx="5919716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S-frame is used for error control and flow control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6F1A0-113B-D545-AA74-91D81928AA7E}"/>
              </a:ext>
            </a:extLst>
          </p:cNvPr>
          <p:cNvSpPr/>
          <p:nvPr/>
        </p:nvSpPr>
        <p:spPr>
          <a:xfrm>
            <a:off x="3200400" y="2968441"/>
            <a:ext cx="5943600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fontAlgn="base"/>
            <a:r>
              <a:rPr lang="en-US" dirty="0">
                <a:solidFill>
                  <a:srgbClr val="555555"/>
                </a:solidFill>
                <a:latin typeface="Arial" panose="020B0604020202020204" pitchFamily="34" charset="0"/>
              </a:rPr>
              <a:t> I-frames </a:t>
            </a:r>
            <a:r>
              <a:rPr lang="en-US" dirty="0" smtClean="0">
                <a:solidFill>
                  <a:srgbClr val="555555"/>
                </a:solidFill>
                <a:latin typeface="Arial" panose="020B0604020202020204" pitchFamily="34" charset="0"/>
              </a:rPr>
              <a:t>---data transfer</a:t>
            </a:r>
            <a:endParaRPr lang="en-US" dirty="0">
              <a:solidFill>
                <a:srgbClr val="555555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456" y="4169157"/>
            <a:ext cx="3139087" cy="22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5" y="1295400"/>
            <a:ext cx="8787545" cy="430176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B4BD60-2DD3-A14F-A6EE-02645817CAD3}"/>
              </a:ext>
            </a:extLst>
          </p:cNvPr>
          <p:cNvSpPr/>
          <p:nvPr/>
        </p:nvSpPr>
        <p:spPr>
          <a:xfrm>
            <a:off x="322927" y="2209800"/>
            <a:ext cx="8668139" cy="457200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C88B-6E29-354D-84EF-E189BF1D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 circuits in X.25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932DB-0003-5E49-B3CF-3AA528F4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Two types of virtual circuit exists in x.25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Switched virtual circuits (SVCs)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Permanent virtual circuit (PVCs) 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B6438-D9EA-4E4F-904E-635FF291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41C4-ADAA-F841-96EB-813235E7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SVC &amp; PVC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0086-C0C5-4E4B-A615-AAF495BD5773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/>
            <a:r>
              <a:rPr lang="en-US" b="1" cap="small" dirty="0"/>
              <a:t>Switched virtual circuits (SVCs)</a:t>
            </a:r>
            <a:r>
              <a:rPr lang="en-US" cap="small" dirty="0"/>
              <a:t> </a:t>
            </a:r>
            <a:r>
              <a:rPr lang="en-US" cap="small" dirty="0" smtClean="0"/>
              <a:t>are:</a:t>
            </a:r>
          </a:p>
          <a:p>
            <a:pPr lvl="1" algn="just"/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temporary</a:t>
            </a:r>
            <a:r>
              <a:rPr lang="en-US" dirty="0" smtClean="0"/>
              <a:t> </a:t>
            </a:r>
            <a:r>
              <a:rPr lang="en-US" dirty="0"/>
              <a:t>connections used for irregular data transfers. </a:t>
            </a:r>
            <a:endParaRPr lang="en-US" dirty="0" smtClean="0"/>
          </a:p>
          <a:p>
            <a:pPr lvl="1" algn="just"/>
            <a:r>
              <a:rPr lang="en-US" dirty="0" smtClean="0"/>
              <a:t>They </a:t>
            </a:r>
            <a:r>
              <a:rPr lang="en-US" dirty="0"/>
              <a:t>require that two 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DTE devices </a:t>
            </a:r>
            <a:r>
              <a:rPr lang="en-US" dirty="0"/>
              <a:t>establish, maintain, and terminate a </a:t>
            </a:r>
            <a:r>
              <a:rPr lang="en-US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session</a:t>
            </a:r>
            <a:r>
              <a:rPr lang="en-US" dirty="0"/>
              <a:t> each time the devices need to communicate.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EE5C-C242-4D41-B90D-54F981B7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4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41C4-ADAA-F841-96EB-813235E79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SVC &amp; PVC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80086-C0C5-4E4B-A615-AAF495BD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cap="small" dirty="0" smtClean="0"/>
              <a:t>Permanent </a:t>
            </a:r>
            <a:r>
              <a:rPr lang="en-US" b="1" cap="small" dirty="0"/>
              <a:t>virtual circuits (PVCs</a:t>
            </a:r>
            <a:r>
              <a:rPr lang="en-US" b="1" cap="small" dirty="0" smtClean="0"/>
              <a:t>)</a:t>
            </a:r>
            <a:r>
              <a:rPr lang="en-US" b="1" dirty="0" smtClean="0"/>
              <a:t> </a:t>
            </a:r>
            <a:r>
              <a:rPr lang="en-US" dirty="0" smtClean="0"/>
              <a:t>are:</a:t>
            </a:r>
          </a:p>
          <a:p>
            <a:pPr lvl="1" algn="just"/>
            <a:r>
              <a:rPr lang="en-US" dirty="0" smtClean="0"/>
              <a:t>…for </a:t>
            </a:r>
            <a:r>
              <a:rPr lang="en-US" dirty="0"/>
              <a:t>frequent and consistent data transfers. </a:t>
            </a:r>
            <a:endParaRPr lang="en-US" dirty="0" smtClean="0"/>
          </a:p>
          <a:p>
            <a:pPr lvl="1" algn="just"/>
            <a:r>
              <a:rPr lang="en-US" dirty="0" smtClean="0"/>
              <a:t>… </a:t>
            </a:r>
            <a:r>
              <a:rPr lang="en-US" dirty="0"/>
              <a:t>do not require </a:t>
            </a:r>
            <a:r>
              <a:rPr lang="en-US" dirty="0" smtClean="0"/>
              <a:t>… </a:t>
            </a:r>
            <a:r>
              <a:rPr lang="en-US" dirty="0"/>
              <a:t>sessions </a:t>
            </a:r>
            <a:r>
              <a:rPr lang="en-US" dirty="0" smtClean="0"/>
              <a:t>… </a:t>
            </a:r>
            <a:r>
              <a:rPr lang="en-US" dirty="0"/>
              <a:t>established </a:t>
            </a:r>
            <a:r>
              <a:rPr lang="en-US" dirty="0" smtClean="0"/>
              <a:t>&amp; </a:t>
            </a:r>
            <a:r>
              <a:rPr lang="en-US" dirty="0"/>
              <a:t>terminated. </a:t>
            </a:r>
          </a:p>
          <a:p>
            <a:pPr lvl="1" algn="just"/>
            <a:r>
              <a:rPr lang="en-US" dirty="0" smtClean="0"/>
              <a:t>…DTEs … </a:t>
            </a:r>
            <a:r>
              <a:rPr lang="en-US" dirty="0"/>
              <a:t>begin transferring data  whenever necessary because the session is always active</a:t>
            </a:r>
          </a:p>
          <a:p>
            <a:pPr algn="jus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1EE5C-C242-4D41-B90D-54F981B7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2C41F-6608-9B4F-8A35-62CB74875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743456"/>
            <a:ext cx="6194665" cy="4525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D7B3B-31F4-F948-AA6D-E31C8EAF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3657600" cy="258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4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F4CBA-72AE-3645-813E-D8EBC0DAF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381000"/>
            <a:ext cx="6553200" cy="31442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FD98-44D0-C343-B74F-374D2A34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99" y="2819400"/>
            <a:ext cx="4205377" cy="2971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43399" y="3412075"/>
            <a:ext cx="1285875" cy="788508"/>
          </a:xfrm>
          <a:prstGeom prst="ellipse">
            <a:avLst/>
          </a:prstGeom>
          <a:solidFill>
            <a:srgbClr val="FFFF00">
              <a:alpha val="1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84275" y="3017821"/>
            <a:ext cx="1285875" cy="788508"/>
          </a:xfrm>
          <a:prstGeom prst="ellipse">
            <a:avLst/>
          </a:prstGeom>
          <a:solidFill>
            <a:srgbClr val="FFFF00">
              <a:alpha val="19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782312" y="3461622"/>
            <a:ext cx="3388684" cy="365518"/>
          </a:xfrm>
          <a:custGeom>
            <a:avLst/>
            <a:gdLst>
              <a:gd name="connsiteX0" fmla="*/ 0 w 3403971"/>
              <a:gd name="connsiteY0" fmla="*/ 374904 h 395327"/>
              <a:gd name="connsiteX1" fmla="*/ 658368 w 3403971"/>
              <a:gd name="connsiteY1" fmla="*/ 365760 h 395327"/>
              <a:gd name="connsiteX2" fmla="*/ 1179576 w 3403971"/>
              <a:gd name="connsiteY2" fmla="*/ 91440 h 395327"/>
              <a:gd name="connsiteX3" fmla="*/ 2093976 w 3403971"/>
              <a:gd name="connsiteY3" fmla="*/ 118872 h 395327"/>
              <a:gd name="connsiteX4" fmla="*/ 2679192 w 3403971"/>
              <a:gd name="connsiteY4" fmla="*/ 118872 h 395327"/>
              <a:gd name="connsiteX5" fmla="*/ 3337560 w 3403971"/>
              <a:gd name="connsiteY5" fmla="*/ 27432 h 395327"/>
              <a:gd name="connsiteX6" fmla="*/ 3346704 w 3403971"/>
              <a:gd name="connsiteY6" fmla="*/ 0 h 395327"/>
              <a:gd name="connsiteX0" fmla="*/ 0 w 3403971"/>
              <a:gd name="connsiteY0" fmla="*/ 374904 h 388995"/>
              <a:gd name="connsiteX1" fmla="*/ 658368 w 3403971"/>
              <a:gd name="connsiteY1" fmla="*/ 365760 h 388995"/>
              <a:gd name="connsiteX2" fmla="*/ 1207008 w 3403971"/>
              <a:gd name="connsiteY2" fmla="*/ 192024 h 388995"/>
              <a:gd name="connsiteX3" fmla="*/ 2093976 w 3403971"/>
              <a:gd name="connsiteY3" fmla="*/ 118872 h 388995"/>
              <a:gd name="connsiteX4" fmla="*/ 2679192 w 3403971"/>
              <a:gd name="connsiteY4" fmla="*/ 118872 h 388995"/>
              <a:gd name="connsiteX5" fmla="*/ 3337560 w 3403971"/>
              <a:gd name="connsiteY5" fmla="*/ 27432 h 388995"/>
              <a:gd name="connsiteX6" fmla="*/ 3346704 w 3403971"/>
              <a:gd name="connsiteY6" fmla="*/ 0 h 388995"/>
              <a:gd name="connsiteX0" fmla="*/ 0 w 3403971"/>
              <a:gd name="connsiteY0" fmla="*/ 374904 h 388995"/>
              <a:gd name="connsiteX1" fmla="*/ 658368 w 3403971"/>
              <a:gd name="connsiteY1" fmla="*/ 365760 h 388995"/>
              <a:gd name="connsiteX2" fmla="*/ 1207008 w 3403971"/>
              <a:gd name="connsiteY2" fmla="*/ 192024 h 388995"/>
              <a:gd name="connsiteX3" fmla="*/ 2103120 w 3403971"/>
              <a:gd name="connsiteY3" fmla="*/ 182880 h 388995"/>
              <a:gd name="connsiteX4" fmla="*/ 2679192 w 3403971"/>
              <a:gd name="connsiteY4" fmla="*/ 118872 h 388995"/>
              <a:gd name="connsiteX5" fmla="*/ 3337560 w 3403971"/>
              <a:gd name="connsiteY5" fmla="*/ 27432 h 388995"/>
              <a:gd name="connsiteX6" fmla="*/ 3346704 w 3403971"/>
              <a:gd name="connsiteY6" fmla="*/ 0 h 388995"/>
              <a:gd name="connsiteX0" fmla="*/ 0 w 3388684"/>
              <a:gd name="connsiteY0" fmla="*/ 351427 h 365518"/>
              <a:gd name="connsiteX1" fmla="*/ 658368 w 3388684"/>
              <a:gd name="connsiteY1" fmla="*/ 342283 h 365518"/>
              <a:gd name="connsiteX2" fmla="*/ 1207008 w 3388684"/>
              <a:gd name="connsiteY2" fmla="*/ 168547 h 365518"/>
              <a:gd name="connsiteX3" fmla="*/ 2103120 w 3388684"/>
              <a:gd name="connsiteY3" fmla="*/ 159403 h 365518"/>
              <a:gd name="connsiteX4" fmla="*/ 2679192 w 3388684"/>
              <a:gd name="connsiteY4" fmla="*/ 95395 h 365518"/>
              <a:gd name="connsiteX5" fmla="*/ 3337560 w 3388684"/>
              <a:gd name="connsiteY5" fmla="*/ 3955 h 365518"/>
              <a:gd name="connsiteX6" fmla="*/ 3310128 w 3388684"/>
              <a:gd name="connsiteY6" fmla="*/ 13099 h 36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8684" h="365518">
                <a:moveTo>
                  <a:pt x="0" y="351427"/>
                </a:moveTo>
                <a:cubicBezTo>
                  <a:pt x="230886" y="370477"/>
                  <a:pt x="457200" y="372763"/>
                  <a:pt x="658368" y="342283"/>
                </a:cubicBezTo>
                <a:cubicBezTo>
                  <a:pt x="859536" y="311803"/>
                  <a:pt x="966216" y="199027"/>
                  <a:pt x="1207008" y="168547"/>
                </a:cubicBezTo>
                <a:cubicBezTo>
                  <a:pt x="1447800" y="138067"/>
                  <a:pt x="1857756" y="171595"/>
                  <a:pt x="2103120" y="159403"/>
                </a:cubicBezTo>
                <a:cubicBezTo>
                  <a:pt x="2348484" y="147211"/>
                  <a:pt x="2473452" y="121303"/>
                  <a:pt x="2679192" y="95395"/>
                </a:cubicBezTo>
                <a:cubicBezTo>
                  <a:pt x="2884932" y="69487"/>
                  <a:pt x="3232404" y="17671"/>
                  <a:pt x="3337560" y="3955"/>
                </a:cubicBezTo>
                <a:cubicBezTo>
                  <a:pt x="3442716" y="-9761"/>
                  <a:pt x="3361182" y="16909"/>
                  <a:pt x="3310128" y="13099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9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EEF2-0E0C-0745-AC8F-742F539A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PLP Packet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D692E-909F-C644-8D00-B3228BBF4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493" y="1243486"/>
            <a:ext cx="6279107" cy="21837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E31C1-3CAF-7E4C-81B5-2E7669E4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11698D-D0BC-2D43-A9F9-F1624A90A686}"/>
              </a:ext>
            </a:extLst>
          </p:cNvPr>
          <p:cNvSpPr/>
          <p:nvPr/>
        </p:nvSpPr>
        <p:spPr>
          <a:xfrm>
            <a:off x="616670" y="3657600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GFI or General Format Identifier is a 4 bit field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(whether it is data or control information)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LCN- Logical Channel Number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PTI or Packet Type Identifier defines the type of packet, viz. data packet or control packet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17 different types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0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420-1963-DF47-ADF6-01FEF26A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PLP Packet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CCA6FD-58AB-2142-8F22-100025D61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6993"/>
          <a:stretch/>
        </p:blipFill>
        <p:spPr>
          <a:xfrm>
            <a:off x="838200" y="1905000"/>
            <a:ext cx="7745444" cy="1752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FEE70-DCD6-DC43-B032-96522E04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993190-8419-1544-85B2-8C3C46E1B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8200"/>
            <a:ext cx="7135425" cy="49695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B8FF4-8586-7042-BA83-4922AAA6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8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/>
              <a:t>Mobile Phone System</a:t>
            </a:r>
            <a:endParaRPr lang="en-US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Mobile phones </a:t>
            </a:r>
            <a:r>
              <a:rPr lang="en-US" sz="2800" dirty="0"/>
              <a:t>should not be confused with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cordless phones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…. it </a:t>
            </a:r>
            <a:r>
              <a:rPr lang="en-US" sz="2800" dirty="0"/>
              <a:t>is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interesting</a:t>
            </a:r>
            <a:r>
              <a:rPr lang="en-US" sz="2800" dirty="0"/>
              <a:t> to note how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political</a:t>
            </a:r>
            <a:r>
              <a:rPr lang="en-US" sz="2800" dirty="0"/>
              <a:t> and tiny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marketing</a:t>
            </a:r>
            <a:r>
              <a:rPr lang="en-US" sz="2800" dirty="0"/>
              <a:t> decisions can </a:t>
            </a:r>
            <a:r>
              <a:rPr lang="en-US" sz="2800" dirty="0" smtClean="0"/>
              <a:t>have a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huge</a:t>
            </a:r>
            <a:r>
              <a:rPr lang="en-US" sz="2800" dirty="0"/>
              <a:t>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impact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48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US vs Europe</a:t>
            </a:r>
          </a:p>
          <a:p>
            <a:pPr lvl="1"/>
            <a:r>
              <a:rPr lang="en-US" dirty="0" smtClean="0"/>
              <a:t>Purchased in California </a:t>
            </a:r>
            <a:r>
              <a:rPr lang="en-US" dirty="0"/>
              <a:t>also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worked</a:t>
            </a:r>
            <a:r>
              <a:rPr lang="en-US" dirty="0"/>
              <a:t> </a:t>
            </a:r>
            <a:r>
              <a:rPr lang="en-US" dirty="0" smtClean="0"/>
              <a:t>in New York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Europe</a:t>
            </a:r>
            <a:r>
              <a:rPr lang="en-US" dirty="0"/>
              <a:t>, every country </a:t>
            </a:r>
            <a:r>
              <a:rPr lang="en-US" dirty="0" smtClean="0"/>
              <a:t>devised its </a:t>
            </a:r>
            <a:r>
              <a:rPr lang="en-US" dirty="0"/>
              <a:t>own system, which resulted in a fiasco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U.S., mobile phones are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mixed</a:t>
            </a:r>
            <a:r>
              <a:rPr lang="en-US" dirty="0"/>
              <a:t> in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with</a:t>
            </a:r>
            <a:r>
              <a:rPr lang="en-US" dirty="0"/>
              <a:t>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regular</a:t>
            </a:r>
            <a:r>
              <a:rPr lang="en-US" dirty="0"/>
              <a:t> (fixed) </a:t>
            </a:r>
            <a:r>
              <a:rPr lang="en-US" dirty="0" smtClean="0"/>
              <a:t>telephones – (</a:t>
            </a:r>
            <a:r>
              <a:rPr lang="en-US" dirty="0"/>
              <a:t>212) </a:t>
            </a:r>
            <a:r>
              <a:rPr lang="en-US" dirty="0" smtClean="0"/>
              <a:t>234-5678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Europe, mobile phone numbers have a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special</a:t>
            </a:r>
            <a:r>
              <a:rPr lang="en-US" dirty="0"/>
              <a:t>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area</a:t>
            </a:r>
            <a:r>
              <a:rPr lang="en-US" dirty="0"/>
              <a:t>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code</a:t>
            </a:r>
            <a:r>
              <a:rPr lang="en-US" dirty="0"/>
              <a:t> (</a:t>
            </a:r>
            <a:r>
              <a:rPr lang="en-US" dirty="0" smtClean="0"/>
              <a:t>analogous to </a:t>
            </a:r>
            <a:r>
              <a:rPr lang="en-US" dirty="0"/>
              <a:t>800 and 900 </a:t>
            </a:r>
            <a:r>
              <a:rPr lang="en-US" dirty="0" smtClean="0"/>
              <a:t>numbers)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…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prepaid</a:t>
            </a:r>
            <a:r>
              <a:rPr lang="en-US" dirty="0" smtClean="0"/>
              <a:t>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mobile</a:t>
            </a:r>
            <a:r>
              <a:rPr lang="en-US" dirty="0"/>
              <a:t> </a:t>
            </a:r>
            <a:r>
              <a:rPr lang="en-US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phones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Europe</a:t>
            </a:r>
            <a:r>
              <a:rPr lang="en-US" dirty="0"/>
              <a:t> (up to 75% in some areas).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12A6-8BED-BF4C-9344-AFFF241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Reference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6476D-76CA-BD4D-BA97-E7971F609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01" y="1219200"/>
            <a:ext cx="4342133" cy="37317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09491-60EF-EA45-A66D-2A88B2C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B7D0F6-A198-2146-A54B-CE32D6856CDF}"/>
              </a:ext>
            </a:extLst>
          </p:cNvPr>
          <p:cNvSpPr/>
          <p:nvPr/>
        </p:nvSpPr>
        <p:spPr>
          <a:xfrm>
            <a:off x="762000" y="5536351"/>
            <a:ext cx="4574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ll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eople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S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eem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o 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N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eed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ata </a:t>
            </a:r>
            <a:r>
              <a:rPr lang="en-US" sz="2400" b="1" cap="small" dirty="0">
                <a:solidFill>
                  <a:srgbClr val="FF0000"/>
                </a:solidFill>
                <a:latin typeface="arial" panose="020B0604020202020204" pitchFamily="34" charset="0"/>
              </a:rPr>
              <a:t>P</a:t>
            </a:r>
            <a:r>
              <a:rPr lang="en-US" sz="2400" b="1" cap="small" dirty="0">
                <a:solidFill>
                  <a:srgbClr val="222222"/>
                </a:solidFill>
                <a:latin typeface="arial" panose="020B0604020202020204" pitchFamily="34" charset="0"/>
              </a:rPr>
              <a:t>rocessing</a:t>
            </a:r>
            <a:endParaRPr lang="en-US" sz="2400" b="1" cap="small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F16413D-6AD4-AE49-8C78-B0930A43C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31" y="1430993"/>
            <a:ext cx="4656463" cy="37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4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Mobile Phone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Mobile phones (sometimes called cell phones) </a:t>
            </a:r>
            <a:r>
              <a:rPr lang="en-US" sz="28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three distinct generations</a:t>
            </a:r>
            <a:r>
              <a:rPr lang="en-US" sz="2800" dirty="0"/>
              <a:t>, widely called 1G, 2G, and 3G. The generations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Analog </a:t>
            </a:r>
            <a:r>
              <a:rPr lang="en-US" dirty="0"/>
              <a:t>voice.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Digital </a:t>
            </a:r>
            <a:r>
              <a:rPr lang="en-US" dirty="0"/>
              <a:t>voice.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Digital </a:t>
            </a:r>
            <a:r>
              <a:rPr lang="en-US" dirty="0"/>
              <a:t>voice and data (Internet, email,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cap="small" dirty="0"/>
              <a:t>First-Generation (1G) Mobile Phones: Analog Voice</a:t>
            </a:r>
            <a:endParaRPr lang="en-US" sz="2800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In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1946</a:t>
            </a:r>
            <a:r>
              <a:rPr lang="en-US" sz="2400" dirty="0"/>
              <a:t>, the first system for car-based </a:t>
            </a:r>
            <a:r>
              <a:rPr lang="en-US" sz="2400" dirty="0" smtClean="0"/>
              <a:t>telephones was </a:t>
            </a:r>
            <a:r>
              <a:rPr lang="en-US" sz="2400" dirty="0"/>
              <a:t>set up in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`</a:t>
            </a:r>
            <a:r>
              <a:rPr lang="en-US" sz="2400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…single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large transmitter </a:t>
            </a:r>
            <a:r>
              <a:rPr lang="en-US" sz="2400" dirty="0"/>
              <a:t>on </a:t>
            </a:r>
            <a:r>
              <a:rPr lang="en-US" sz="2400" dirty="0" smtClean="0"/>
              <a:t>top of </a:t>
            </a:r>
            <a:r>
              <a:rPr lang="en-US" sz="2400" dirty="0"/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tall building </a:t>
            </a:r>
            <a:r>
              <a:rPr lang="en-US" sz="2400" dirty="0" smtClean="0"/>
              <a:t>+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had </a:t>
            </a:r>
            <a:r>
              <a:rPr lang="en-US" sz="2400" dirty="0"/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single channel</a:t>
            </a:r>
            <a:r>
              <a:rPr lang="en-US" sz="2400" dirty="0"/>
              <a:t>, used for both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sending</a:t>
            </a:r>
            <a:r>
              <a:rPr lang="en-US" sz="2400" dirty="0"/>
              <a:t> and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receiving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push-to-talk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systems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effectLst/>
              </a:rPr>
              <a:t>In the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1960s</a:t>
            </a:r>
            <a:r>
              <a:rPr lang="en-US" sz="2400" dirty="0">
                <a:effectLst/>
              </a:rPr>
              <a:t>,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IMTS</a:t>
            </a:r>
            <a:r>
              <a:rPr lang="en-US" sz="2400" dirty="0">
                <a:effectLst/>
              </a:rPr>
              <a:t> (Improved Mobile Telephone System</a:t>
            </a:r>
            <a:r>
              <a:rPr lang="en-US" sz="2400" dirty="0" smtClean="0">
                <a:effectLst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IMTS</a:t>
            </a:r>
            <a:r>
              <a:rPr lang="en-US" sz="2400" dirty="0">
                <a:effectLst/>
              </a:rPr>
              <a:t> supported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23</a:t>
            </a:r>
            <a:r>
              <a:rPr lang="en-US" sz="2400" dirty="0">
                <a:effectLst/>
              </a:rPr>
              <a:t> channels </a:t>
            </a:r>
            <a:r>
              <a:rPr lang="en-US" sz="2400" dirty="0" smtClean="0">
                <a:effectLst/>
              </a:rPr>
              <a:t>… </a:t>
            </a:r>
            <a:r>
              <a:rPr lang="en-US" sz="2400" dirty="0">
                <a:effectLst/>
              </a:rPr>
              <a:t>from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150 MHz to 450 </a:t>
            </a:r>
            <a:r>
              <a:rPr lang="en-US" sz="2400" b="1" dirty="0" err="1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MHz</a:t>
            </a:r>
            <a:r>
              <a:rPr lang="en-US" sz="2400" dirty="0" err="1">
                <a:effectLst/>
              </a:rPr>
              <a:t>.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4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Advanced Mobile Phone System (AMPS</a:t>
            </a:r>
            <a:r>
              <a:rPr lang="en-US" sz="2400" dirty="0" smtClean="0"/>
              <a:t>)- Bell labs</a:t>
            </a:r>
          </a:p>
          <a:p>
            <a:r>
              <a:rPr lang="en-US" sz="2400" dirty="0" smtClean="0"/>
              <a:t>Installed in 1982</a:t>
            </a:r>
          </a:p>
          <a:p>
            <a:pPr lvl="1"/>
            <a:r>
              <a:rPr lang="en-US" sz="2000" dirty="0" smtClean="0"/>
              <a:t>Europe – TACS</a:t>
            </a:r>
          </a:p>
          <a:p>
            <a:pPr lvl="1"/>
            <a:r>
              <a:rPr lang="en-US" sz="2000" dirty="0" smtClean="0"/>
              <a:t>Japan – MCS-L1</a:t>
            </a:r>
          </a:p>
          <a:p>
            <a:pPr lvl="1"/>
            <a:r>
              <a:rPr lang="en-US" sz="2000" dirty="0" smtClean="0"/>
              <a:t>Retired 2008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geographic region </a:t>
            </a:r>
            <a:r>
              <a:rPr lang="en-US" sz="2400" dirty="0"/>
              <a:t>is divided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 </a:t>
            </a:r>
            <a:r>
              <a:rPr lang="en-US" sz="2400" dirty="0"/>
              <a:t>into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cells</a:t>
            </a:r>
          </a:p>
          <a:p>
            <a:r>
              <a:rPr lang="en-US" sz="2400" dirty="0" smtClean="0"/>
              <a:t>In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AMPS</a:t>
            </a:r>
            <a:r>
              <a:rPr lang="en-US" sz="2400" dirty="0"/>
              <a:t>, the </a:t>
            </a:r>
            <a:r>
              <a:rPr lang="en-US" sz="2400" dirty="0" smtClean="0"/>
              <a:t>cells are </a:t>
            </a:r>
            <a:r>
              <a:rPr lang="en-US" sz="2400" dirty="0"/>
              <a:t>typically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10 </a:t>
            </a:r>
            <a:r>
              <a:rPr lang="en-US" sz="2400" dirty="0"/>
              <a:t>to 20 km across;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digital systems, the cells are </a:t>
            </a:r>
            <a:r>
              <a:rPr lang="en-US" sz="2400" dirty="0" smtClean="0"/>
              <a:t>smaller</a:t>
            </a:r>
          </a:p>
          <a:p>
            <a:r>
              <a:rPr lang="en-US" sz="2400" dirty="0"/>
              <a:t>The key </a:t>
            </a:r>
            <a:r>
              <a:rPr lang="en-US" sz="2400" dirty="0" smtClean="0"/>
              <a:t>idea that </a:t>
            </a:r>
            <a:r>
              <a:rPr lang="en-US" sz="2400" dirty="0"/>
              <a:t>gives cellular </a:t>
            </a:r>
            <a:r>
              <a:rPr lang="en-US" sz="2400" dirty="0" smtClean="0"/>
              <a:t>systems  more capacity </a:t>
            </a:r>
            <a:r>
              <a:rPr lang="en-US" sz="2400" dirty="0"/>
              <a:t>than previous systems is the use </a:t>
            </a:r>
            <a:r>
              <a:rPr lang="en-US" sz="2400" dirty="0" smtClean="0"/>
              <a:t>of relatively </a:t>
            </a:r>
            <a:r>
              <a:rPr lang="en-US" sz="2400" dirty="0"/>
              <a:t>small cells and the reuse of transmission frequencies in nearby (but </a:t>
            </a:r>
            <a:r>
              <a:rPr lang="en-US" sz="2400" dirty="0" smtClean="0"/>
              <a:t>nonadjacent) </a:t>
            </a:r>
            <a:r>
              <a:rPr lang="en-US" sz="2400" dirty="0"/>
              <a:t>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480" b="22922"/>
          <a:stretch/>
        </p:blipFill>
        <p:spPr>
          <a:xfrm>
            <a:off x="5334000" y="990600"/>
            <a:ext cx="3429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9" y="381000"/>
            <a:ext cx="5105400" cy="26088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38800" y="533400"/>
            <a:ext cx="3581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cells are </a:t>
            </a:r>
            <a:r>
              <a:rPr lang="en-US" sz="2400" dirty="0" smtClean="0"/>
              <a:t>normally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roughly</a:t>
            </a:r>
            <a:r>
              <a:rPr lang="en-US" sz="2400" dirty="0" smtClean="0"/>
              <a:t>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circular</a:t>
            </a:r>
            <a:r>
              <a:rPr lang="en-US" sz="2400" dirty="0"/>
              <a:t>, but they are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easier</a:t>
            </a:r>
            <a:r>
              <a:rPr lang="en-US" sz="2400" dirty="0"/>
              <a:t> to model as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hexagons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276600"/>
            <a:ext cx="845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They are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grouped</a:t>
            </a:r>
            <a:r>
              <a:rPr lang="en-US" sz="2400" dirty="0"/>
              <a:t> in units of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seven cells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Each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letter</a:t>
            </a:r>
            <a:r>
              <a:rPr lang="en-US" sz="2400" dirty="0" smtClean="0"/>
              <a:t> </a:t>
            </a:r>
            <a:r>
              <a:rPr lang="en-US" sz="2400" dirty="0"/>
              <a:t>indicates 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group</a:t>
            </a:r>
            <a:r>
              <a:rPr lang="en-US" sz="2400" dirty="0"/>
              <a:t> of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frequencies</a:t>
            </a:r>
            <a:r>
              <a:rPr lang="en-US" sz="2400" dirty="0"/>
              <a:t>.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Notice </a:t>
            </a:r>
            <a:r>
              <a:rPr lang="en-US" sz="2400" dirty="0"/>
              <a:t>that for each frequency set, there </a:t>
            </a:r>
            <a:r>
              <a:rPr lang="en-US" sz="2400" dirty="0" smtClean="0"/>
              <a:t>is a </a:t>
            </a:r>
            <a:r>
              <a:rPr lang="en-US" sz="2400" dirty="0"/>
              <a:t>buffer about two cells wide where that frequency is not reused, providing </a:t>
            </a:r>
            <a:r>
              <a:rPr lang="en-US" sz="2400" dirty="0" smtClean="0"/>
              <a:t>for good </a:t>
            </a:r>
            <a:r>
              <a:rPr lang="en-US" sz="2400" dirty="0"/>
              <a:t>separation and low interference</a:t>
            </a:r>
          </a:p>
        </p:txBody>
      </p:sp>
    </p:spTree>
    <p:extLst>
      <p:ext uri="{BB962C8B-B14F-4D97-AF65-F5344CB8AC3E}">
        <p14:creationId xmlns:p14="http://schemas.microsoft.com/office/powerpoint/2010/main" val="34743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6324600" cy="5059363"/>
          </a:xfrm>
        </p:spPr>
        <p:txBody>
          <a:bodyPr>
            <a:noAutofit/>
          </a:bodyPr>
          <a:lstStyle/>
          <a:p>
            <a:r>
              <a:rPr lang="en-US" sz="2400" dirty="0"/>
              <a:t>At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the center of each cell </a:t>
            </a:r>
            <a:r>
              <a:rPr lang="en-US" sz="2400" dirty="0"/>
              <a:t>is 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base</a:t>
            </a:r>
            <a:r>
              <a:rPr lang="en-US" sz="2400" dirty="0"/>
              <a:t>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station</a:t>
            </a:r>
            <a:r>
              <a:rPr lang="en-US" sz="2400" dirty="0"/>
              <a:t> to which all the telephones in </a:t>
            </a:r>
            <a:r>
              <a:rPr lang="en-US" sz="2400" dirty="0" smtClean="0"/>
              <a:t>the cell </a:t>
            </a:r>
            <a:r>
              <a:rPr lang="en-US" sz="2400" dirty="0"/>
              <a:t>transmit.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base station consists of 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computer</a:t>
            </a:r>
            <a:r>
              <a:rPr lang="en-US" sz="2400" dirty="0"/>
              <a:t> and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transmitter/receiver</a:t>
            </a:r>
            <a:r>
              <a:rPr lang="en-US" sz="2400" dirty="0" smtClean="0"/>
              <a:t> connected </a:t>
            </a:r>
            <a:r>
              <a:rPr lang="en-US" sz="2400" dirty="0"/>
              <a:t>to an antenna.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 small system</a:t>
            </a:r>
            <a:r>
              <a:rPr lang="en-US" sz="2400" dirty="0"/>
              <a:t>, all the base stations are connected </a:t>
            </a:r>
            <a:r>
              <a:rPr lang="en-US" sz="2400" dirty="0" smtClean="0"/>
              <a:t>to a </a:t>
            </a:r>
            <a:r>
              <a:rPr lang="en-US" sz="2400" dirty="0"/>
              <a:t>single device called an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MSC (Mobile Switching Center)</a:t>
            </a:r>
            <a:r>
              <a:rPr lang="en-US" sz="2400" dirty="0"/>
              <a:t> or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MTSO (Mobile Telephone Switching Office</a:t>
            </a:r>
            <a:r>
              <a:rPr lang="en-US" sz="2400" dirty="0"/>
              <a:t>). </a:t>
            </a:r>
            <a:endParaRPr lang="en-US" sz="2400" dirty="0" smtClean="0"/>
          </a:p>
          <a:p>
            <a:r>
              <a:rPr lang="en-US" sz="2400" dirty="0" smtClean="0"/>
              <a:t>In </a:t>
            </a:r>
            <a:r>
              <a:rPr lang="en-US" sz="2400" dirty="0"/>
              <a:t>a larger one,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several MSCs may be needed</a:t>
            </a:r>
            <a:r>
              <a:rPr lang="en-US" sz="2400" dirty="0"/>
              <a:t>, </a:t>
            </a:r>
            <a:r>
              <a:rPr lang="en-US" sz="2400" dirty="0" smtClean="0"/>
              <a:t>all of </a:t>
            </a:r>
            <a:r>
              <a:rPr lang="en-US" sz="2400" dirty="0"/>
              <a:t>which are connected to a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second-level MSC,</a:t>
            </a:r>
            <a:r>
              <a:rPr lang="en-US" sz="2400" dirty="0"/>
              <a:t> and so on.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MSCs are </a:t>
            </a:r>
            <a:r>
              <a:rPr lang="en-US" sz="2400" dirty="0" smtClean="0"/>
              <a:t>essentially end </a:t>
            </a:r>
            <a:r>
              <a:rPr lang="en-US" sz="2400" dirty="0"/>
              <a:t>offices as in the telephone system, and are in fact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connected</a:t>
            </a:r>
            <a:r>
              <a:rPr lang="en-US" sz="2400" dirty="0"/>
              <a:t> to at </a:t>
            </a:r>
            <a:r>
              <a:rPr lang="en-US" sz="2400" dirty="0" smtClean="0"/>
              <a:t>least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one telephone system end office</a:t>
            </a:r>
            <a:r>
              <a:rPr lang="en-US" sz="2400" dirty="0"/>
              <a:t>.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480" b="22922"/>
          <a:stretch/>
        </p:blipFill>
        <p:spPr>
          <a:xfrm>
            <a:off x="6343244" y="294743"/>
            <a:ext cx="25535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6324600" cy="4525963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At any instant</a:t>
            </a:r>
            <a:r>
              <a:rPr lang="en-US" sz="2400" dirty="0"/>
              <a:t>, each mobile telephone is logically in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one specific cell </a:t>
            </a:r>
            <a:r>
              <a:rPr lang="en-US" sz="2400" dirty="0"/>
              <a:t>and </a:t>
            </a:r>
            <a:r>
              <a:rPr lang="en-US" sz="2400" dirty="0" smtClean="0"/>
              <a:t>under the </a:t>
            </a:r>
            <a:r>
              <a:rPr lang="en-US" sz="2400" dirty="0"/>
              <a:t>control of that cell’s base </a:t>
            </a:r>
            <a:r>
              <a:rPr lang="en-US" sz="2400" dirty="0" smtClean="0"/>
              <a:t>station.</a:t>
            </a:r>
          </a:p>
          <a:p>
            <a:r>
              <a:rPr lang="en-US" sz="2400" dirty="0" smtClean="0"/>
              <a:t>When </a:t>
            </a:r>
            <a:r>
              <a:rPr lang="en-US" sz="2400" dirty="0"/>
              <a:t>a mobile telephone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physically leaves </a:t>
            </a:r>
            <a:r>
              <a:rPr lang="en-US" sz="2400" dirty="0"/>
              <a:t>a </a:t>
            </a:r>
            <a:r>
              <a:rPr lang="en-US" sz="2400" dirty="0" smtClean="0"/>
              <a:t>cell ….</a:t>
            </a:r>
          </a:p>
          <a:p>
            <a:r>
              <a:rPr lang="en-US" sz="2400" dirty="0" smtClean="0"/>
              <a:t>….the </a:t>
            </a:r>
            <a:r>
              <a:rPr lang="en-US" sz="2400" dirty="0"/>
              <a:t>base station then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transfers ownership </a:t>
            </a:r>
            <a:r>
              <a:rPr lang="en-US" sz="2400" dirty="0"/>
              <a:t>to the cell </a:t>
            </a:r>
            <a:r>
              <a:rPr lang="en-US" sz="2400" dirty="0" smtClean="0"/>
              <a:t>getting the </a:t>
            </a:r>
            <a:r>
              <a:rPr lang="en-US" sz="2400" dirty="0"/>
              <a:t>strongest signal;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telephone is then informed of its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new boss</a:t>
            </a:r>
            <a:r>
              <a:rPr lang="en-US" sz="2400" dirty="0" smtClean="0"/>
              <a:t>,…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process, called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handoff</a:t>
            </a:r>
            <a:r>
              <a:rPr lang="en-US" sz="2400" dirty="0"/>
              <a:t>, takes </a:t>
            </a:r>
            <a:r>
              <a:rPr lang="en-US" sz="2400" dirty="0" smtClean="0"/>
              <a:t>about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300 msec.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Channel assignment is done by the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MSC</a:t>
            </a:r>
            <a:r>
              <a:rPr lang="en-US" sz="2400" dirty="0"/>
              <a:t>, the nerve center of the system.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base stations </a:t>
            </a:r>
            <a:r>
              <a:rPr lang="en-US" sz="2400" dirty="0"/>
              <a:t>are really just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dumb rad</a:t>
            </a:r>
            <a:r>
              <a:rPr lang="en-US" sz="2400" dirty="0"/>
              <a:t>io relays.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371600"/>
            <a:ext cx="290882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>
            <a:noAutofit/>
          </a:bodyPr>
          <a:lstStyle/>
          <a:p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AMPS</a:t>
            </a:r>
            <a:r>
              <a:rPr lang="en-US" sz="2400" dirty="0"/>
              <a:t> uses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FDM</a:t>
            </a:r>
            <a:r>
              <a:rPr lang="en-US" sz="2400" dirty="0"/>
              <a:t> to separate the </a:t>
            </a:r>
            <a:r>
              <a:rPr lang="en-US" sz="2400" dirty="0" smtClean="0"/>
              <a:t>channels</a:t>
            </a:r>
          </a:p>
          <a:p>
            <a:r>
              <a:rPr lang="en-US" sz="2400" dirty="0" smtClean="0"/>
              <a:t>..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832</a:t>
            </a:r>
            <a:r>
              <a:rPr lang="en-US" sz="2400" dirty="0" smtClean="0"/>
              <a:t> full-duplex channels,</a:t>
            </a:r>
          </a:p>
          <a:p>
            <a:r>
              <a:rPr lang="en-US" sz="2400" dirty="0" smtClean="0"/>
              <a:t>…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824 to 849 MHz </a:t>
            </a:r>
            <a:r>
              <a:rPr lang="en-US" sz="2400" dirty="0"/>
              <a:t>are used for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mobile to base station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…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869 to 894 MHz </a:t>
            </a:r>
            <a:r>
              <a:rPr lang="en-US" sz="2400" dirty="0"/>
              <a:t>are used for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base station to mobile</a:t>
            </a:r>
          </a:p>
          <a:p>
            <a:r>
              <a:rPr lang="en-US" sz="2400" dirty="0" smtClean="0"/>
              <a:t>…is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30 kHz </a:t>
            </a:r>
            <a:r>
              <a:rPr lang="en-US" sz="2400" dirty="0" smtClean="0"/>
              <a:t>wide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832</a:t>
            </a:r>
            <a:r>
              <a:rPr lang="en-US" sz="2400" dirty="0"/>
              <a:t> channels are divided into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four</a:t>
            </a:r>
            <a:r>
              <a:rPr lang="en-US" sz="2400" dirty="0"/>
              <a:t>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categories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Control channels (base to mobile) </a:t>
            </a:r>
            <a:r>
              <a:rPr lang="en-US" sz="2400" dirty="0"/>
              <a:t>are used to manage the system.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Paging channels (base to mobile) </a:t>
            </a:r>
            <a:r>
              <a:rPr lang="en-US" sz="2400" dirty="0" smtClean="0"/>
              <a:t>alert mobile </a:t>
            </a:r>
            <a:r>
              <a:rPr lang="en-US" sz="2400" dirty="0"/>
              <a:t>users to calls for them.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Access channels (bidirectional</a:t>
            </a:r>
            <a:r>
              <a:rPr lang="en-US" sz="2400" dirty="0"/>
              <a:t>) are used for </a:t>
            </a:r>
            <a:r>
              <a:rPr lang="en-US" sz="2400" dirty="0" smtClean="0"/>
              <a:t>call setup </a:t>
            </a:r>
            <a:r>
              <a:rPr lang="en-US" sz="2400" dirty="0"/>
              <a:t>and channel assignment. </a:t>
            </a:r>
            <a:endParaRPr lang="en-US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Finally</a:t>
            </a:r>
            <a:r>
              <a:rPr lang="en-US" sz="2400" dirty="0"/>
              <a:t>,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data</a:t>
            </a:r>
            <a:r>
              <a:rPr lang="en-US" sz="2400" dirty="0"/>
              <a:t> 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channels</a:t>
            </a:r>
            <a:r>
              <a:rPr lang="en-US" sz="2400" dirty="0"/>
              <a:t> (</a:t>
            </a: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bidirectional</a:t>
            </a:r>
            <a:r>
              <a:rPr lang="en-US" sz="2400" dirty="0"/>
              <a:t>) carry voice</a:t>
            </a:r>
            <a:r>
              <a:rPr lang="en-US" sz="2400" dirty="0" smtClean="0"/>
              <a:t>,  fax</a:t>
            </a:r>
            <a:r>
              <a:rPr lang="en-US" sz="2400" dirty="0"/>
              <a:t>, or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7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cap="small" dirty="0" smtClean="0"/>
              <a:t>Second-Generation (2G) Mobile Phones: Digital Voice</a:t>
            </a:r>
            <a:endParaRPr lang="en-US" sz="2800" cap="smal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03" y="1476801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1G</a:t>
            </a:r>
            <a:r>
              <a:rPr lang="en-US" sz="2400" dirty="0" smtClean="0"/>
              <a:t>: Analog voice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2G</a:t>
            </a:r>
            <a:r>
              <a:rPr lang="en-US" sz="2400" dirty="0" smtClean="0"/>
              <a:t>: Digital voice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It provides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capacity gains </a:t>
            </a:r>
            <a:r>
              <a:rPr lang="en-US" sz="2400" dirty="0" smtClean="0"/>
              <a:t>by allowing voice signals to be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digitized</a:t>
            </a:r>
            <a:r>
              <a:rPr lang="en-US" sz="2400" dirty="0" smtClean="0"/>
              <a:t> and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compressed</a:t>
            </a:r>
            <a:r>
              <a:rPr lang="en-US" sz="2400" dirty="0" smtClean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It improves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security</a:t>
            </a:r>
            <a:r>
              <a:rPr lang="en-US" sz="2400" dirty="0" smtClean="0"/>
              <a:t> by allowing voice and control signals to be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encrypted</a:t>
            </a:r>
            <a:r>
              <a:rPr lang="en-US" sz="2400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Finally, it enables new services such as 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text messaging</a:t>
            </a:r>
          </a:p>
          <a:p>
            <a:pPr marL="400050"/>
            <a:endParaRPr lang="en-US" sz="2400" dirty="0" smtClean="0"/>
          </a:p>
          <a:p>
            <a:pPr marL="400050"/>
            <a:r>
              <a:rPr lang="en-US" sz="2400" dirty="0" smtClean="0"/>
              <a:t>…</a:t>
            </a:r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no worldwide standardization </a:t>
            </a:r>
            <a:r>
              <a:rPr lang="en-US" sz="2400" dirty="0" smtClean="0"/>
              <a:t>during the second</a:t>
            </a:r>
          </a:p>
          <a:p>
            <a:pPr marL="400050"/>
            <a:endParaRPr lang="en-US" sz="2400" dirty="0" smtClean="0"/>
          </a:p>
          <a:p>
            <a:pPr marL="400050"/>
            <a:r>
              <a:rPr lang="en-US" sz="2400" b="1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DAMPS (Digital Advanced Mobile Phone System) - </a:t>
            </a:r>
            <a:r>
              <a:rPr lang="en-US" sz="2400" dirty="0" smtClean="0">
                <a:effectLst/>
              </a:rPr>
              <a:t>coexists with AMPS and uses TDM to place multiple calls on the same frequency channel</a:t>
            </a:r>
            <a:endParaRPr lang="en-US" sz="24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5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1524000"/>
            <a:ext cx="6248400" cy="23498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r>
              <a:rPr lang="en-US" dirty="0" smtClean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991" y="457200"/>
            <a:ext cx="8343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GSM</a:t>
            </a:r>
            <a:r>
              <a:rPr lang="en-US" sz="2400" dirty="0"/>
              <a:t> (Global System for Mobile communications</a:t>
            </a:r>
            <a:r>
              <a:rPr lang="en-US" sz="2400" dirty="0" smtClean="0"/>
              <a:t>) –Europe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CDMA</a:t>
            </a:r>
            <a:r>
              <a:rPr lang="en-US" sz="2400" dirty="0"/>
              <a:t> (Code Division Multiple Access</a:t>
            </a:r>
            <a:r>
              <a:rPr lang="en-US" sz="2400" dirty="0" smtClean="0"/>
              <a:t>) - US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42990" y="3962400"/>
            <a:ext cx="83673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SIM</a:t>
            </a:r>
            <a:r>
              <a:rPr lang="en-US" sz="2400" dirty="0"/>
              <a:t> card, short for Subscriber Identity </a:t>
            </a:r>
            <a:r>
              <a:rPr lang="en-US" sz="2400" dirty="0" smtClean="0"/>
              <a:t>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BSC</a:t>
            </a:r>
            <a:r>
              <a:rPr lang="en-US" sz="2400" dirty="0"/>
              <a:t> (</a:t>
            </a:r>
            <a:r>
              <a:rPr lang="en-US" sz="2400" dirty="0" smtClean="0"/>
              <a:t>Base Station </a:t>
            </a:r>
            <a:r>
              <a:rPr lang="en-US" sz="2400" dirty="0"/>
              <a:t>Controller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BTS</a:t>
            </a:r>
            <a:r>
              <a:rPr lang="en-US" sz="2400" dirty="0"/>
              <a:t> </a:t>
            </a:r>
            <a:r>
              <a:rPr lang="en-US" sz="2400" dirty="0" smtClean="0"/>
              <a:t>- Base </a:t>
            </a:r>
            <a:r>
              <a:rPr lang="en-US" sz="2400" dirty="0"/>
              <a:t>Transceiver </a:t>
            </a:r>
            <a:r>
              <a:rPr lang="en-US" sz="2400" dirty="0" smtClean="0"/>
              <a:t>Station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VLR</a:t>
            </a:r>
            <a:r>
              <a:rPr lang="en-US" sz="2400" dirty="0"/>
              <a:t> (Visitor Location </a:t>
            </a:r>
            <a:r>
              <a:rPr lang="en-US" sz="2400" dirty="0" smtClean="0"/>
              <a:t>Register)- database </a:t>
            </a:r>
            <a:r>
              <a:rPr lang="en-US" sz="2400" dirty="0"/>
              <a:t>of nearby mobiles that are associated with </a:t>
            </a:r>
            <a:r>
              <a:rPr lang="en-US" sz="2400" dirty="0" smtClean="0"/>
              <a:t>the cells </a:t>
            </a:r>
            <a:r>
              <a:rPr lang="en-US" sz="2400" dirty="0"/>
              <a:t>it </a:t>
            </a:r>
            <a:r>
              <a:rPr lang="en-US" sz="2400" dirty="0" smtClean="0"/>
              <a:t>manages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HLR</a:t>
            </a:r>
            <a:r>
              <a:rPr lang="en-US" sz="2400" dirty="0"/>
              <a:t> (Home Location Register</a:t>
            </a:r>
            <a:r>
              <a:rPr lang="en-US" sz="2400" dirty="0" smtClean="0"/>
              <a:t>) - a </a:t>
            </a:r>
            <a:r>
              <a:rPr lang="en-US" sz="2400" dirty="0"/>
              <a:t>database in the mobile network that gives the last known </a:t>
            </a:r>
            <a:r>
              <a:rPr lang="en-US" sz="2400" dirty="0" smtClean="0"/>
              <a:t>location of </a:t>
            </a:r>
            <a:r>
              <a:rPr lang="en-US" sz="2400" dirty="0"/>
              <a:t>each mobile. </a:t>
            </a:r>
          </a:p>
        </p:txBody>
      </p:sp>
    </p:spTree>
    <p:extLst>
      <p:ext uri="{BB962C8B-B14F-4D97-AF65-F5344CB8AC3E}">
        <p14:creationId xmlns:p14="http://schemas.microsoft.com/office/powerpoint/2010/main" val="196573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91EE-68A3-A84A-A19D-9B218DF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/>
              <a:t>The 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5C4A6-22A6-214D-9E3A-A65F80D5F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8900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/>
              <a:t>The physical layer is concerned with transmitting raw bits over a communication channel. </a:t>
            </a:r>
          </a:p>
          <a:p>
            <a:r>
              <a:rPr lang="en-US" sz="2000" dirty="0"/>
              <a:t>The design issues have to do with </a:t>
            </a:r>
            <a:r>
              <a:rPr lang="en-US" sz="2000" b="1" dirty="0">
                <a:solidFill>
                  <a:srgbClr val="FF0000"/>
                </a:solidFill>
              </a:rPr>
              <a:t>making sure that </a:t>
            </a:r>
          </a:p>
          <a:p>
            <a:pPr lvl="1"/>
            <a:r>
              <a:rPr lang="en-US" sz="2000" dirty="0"/>
              <a:t>when one side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sends a 1 bit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dirty="0"/>
              <a:t>it is received by the other side as a 1 bit, not as a 0 bit.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what electrical signals </a:t>
            </a:r>
            <a:r>
              <a:rPr lang="en-US" sz="2000" dirty="0"/>
              <a:t>should be used to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represent</a:t>
            </a:r>
            <a:r>
              <a:rPr lang="en-US" sz="2000" dirty="0"/>
              <a:t> a 1 and a 0,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how many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nanoseconds</a:t>
            </a:r>
            <a:r>
              <a:rPr lang="en-US" sz="2000" dirty="0"/>
              <a:t> a bit lasts,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whether transmission may proceed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simultaneously</a:t>
            </a:r>
            <a:r>
              <a:rPr lang="en-US" sz="2000" dirty="0"/>
              <a:t> in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both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directions</a:t>
            </a:r>
            <a:r>
              <a:rPr lang="en-US" sz="2000" dirty="0"/>
              <a:t>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how </a:t>
            </a:r>
            <a:r>
              <a:rPr lang="en-US" sz="2000" dirty="0"/>
              <a:t>the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initial connection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000" dirty="0"/>
              <a:t>is established,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how it is torn down when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both sides </a:t>
            </a:r>
            <a:r>
              <a:rPr 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are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finished</a:t>
            </a:r>
            <a:r>
              <a:rPr lang="en-US" sz="2000" dirty="0"/>
              <a:t>,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how many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pins</a:t>
            </a:r>
            <a:r>
              <a:rPr lang="en-US" sz="2000" dirty="0"/>
              <a:t> the network connector has,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what each </a:t>
            </a:r>
            <a:r>
              <a:rPr lang="en-US" sz="2000" b="1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pin</a:t>
            </a:r>
            <a:r>
              <a:rPr lang="en-US" sz="2000" dirty="0"/>
              <a:t> is used for.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0F4C3-D986-074B-897B-DC695437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8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305800" cy="6934200"/>
          </a:xfrm>
        </p:spPr>
        <p:txBody>
          <a:bodyPr numCol="2"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400" b="1" dirty="0" smtClean="0"/>
              <a:t>1</a:t>
            </a:r>
            <a:r>
              <a:rPr lang="en-US" sz="1400" b="1" dirty="0"/>
              <a:t>. Introduction to the Physical </a:t>
            </a:r>
            <a:r>
              <a:rPr lang="en-US" sz="1400" b="1" dirty="0" smtClean="0"/>
              <a:t>Layer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OSI Model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Characteristics </a:t>
            </a:r>
            <a:r>
              <a:rPr lang="en-US" sz="1400" dirty="0"/>
              <a:t>of </a:t>
            </a:r>
            <a:r>
              <a:rPr lang="en-US" sz="1400" dirty="0" smtClean="0"/>
              <a:t>Signals: </a:t>
            </a:r>
            <a:r>
              <a:rPr lang="en-US" sz="1400" dirty="0"/>
              <a:t>Analog vs. digital signals.</a:t>
            </a:r>
          </a:p>
          <a:p>
            <a:pPr marL="0" indent="0" algn="just">
              <a:buNone/>
            </a:pPr>
            <a:r>
              <a:rPr lang="en-US" sz="1400" b="1" dirty="0" smtClean="0"/>
              <a:t>2</a:t>
            </a:r>
            <a:r>
              <a:rPr lang="en-US" sz="1400" b="1" dirty="0"/>
              <a:t>. Data </a:t>
            </a:r>
            <a:r>
              <a:rPr lang="en-US" sz="1400" b="1" dirty="0" smtClean="0"/>
              <a:t>Representation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Data </a:t>
            </a:r>
            <a:r>
              <a:rPr lang="en-US" sz="1400" dirty="0"/>
              <a:t>Encoding and Modulation </a:t>
            </a:r>
            <a:r>
              <a:rPr lang="en-US" sz="1400" dirty="0" smtClean="0"/>
              <a:t>Techniques: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  - </a:t>
            </a:r>
            <a:r>
              <a:rPr lang="en-US" sz="1400" dirty="0" smtClean="0"/>
              <a:t>Digital-to-Digital Encoding: </a:t>
            </a:r>
            <a:r>
              <a:rPr lang="en-US" sz="1400" dirty="0"/>
              <a:t>NRZ, Manchester, and differential Manchester.</a:t>
            </a:r>
          </a:p>
          <a:p>
            <a:pPr marL="0" indent="0" algn="just">
              <a:buNone/>
            </a:pPr>
            <a:r>
              <a:rPr lang="en-US" sz="1400" dirty="0"/>
              <a:t>  - </a:t>
            </a:r>
            <a:r>
              <a:rPr lang="en-US" sz="1400" dirty="0" smtClean="0"/>
              <a:t>Analog-to-Digital Conversion: </a:t>
            </a:r>
            <a:r>
              <a:rPr lang="en-US" sz="1400" dirty="0"/>
              <a:t>Sampling, quantization, and encoding (PCM, Delta Modulation).</a:t>
            </a:r>
          </a:p>
          <a:p>
            <a:pPr marL="0" indent="0" algn="just">
              <a:buNone/>
            </a:pPr>
            <a:r>
              <a:rPr lang="en-US" sz="1400" dirty="0"/>
              <a:t>  - </a:t>
            </a:r>
            <a:r>
              <a:rPr lang="en-US" sz="1400" dirty="0" smtClean="0"/>
              <a:t>Digital-to-Analog Modulation: </a:t>
            </a:r>
            <a:r>
              <a:rPr lang="en-US" sz="1400" dirty="0"/>
              <a:t>ASK, FSK, PSK, QAM.</a:t>
            </a:r>
          </a:p>
          <a:p>
            <a:pPr marL="0" indent="0" algn="just">
              <a:buNone/>
            </a:pPr>
            <a:r>
              <a:rPr lang="en-US" sz="1400" dirty="0"/>
              <a:t>  - </a:t>
            </a:r>
            <a:r>
              <a:rPr lang="en-US" sz="1400" dirty="0" smtClean="0"/>
              <a:t>Analog-to-Analog Modulation: </a:t>
            </a:r>
            <a:r>
              <a:rPr lang="en-US" sz="1400" dirty="0"/>
              <a:t>AM, FM, PM.</a:t>
            </a:r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Line </a:t>
            </a:r>
            <a:r>
              <a:rPr lang="en-US" sz="1400" dirty="0"/>
              <a:t>Coding and </a:t>
            </a:r>
            <a:r>
              <a:rPr lang="en-US" sz="1400" dirty="0" smtClean="0"/>
              <a:t>Properties: </a:t>
            </a:r>
            <a:r>
              <a:rPr lang="en-US" sz="1400" dirty="0"/>
              <a:t>DC bias, bandwidth, synchronization.</a:t>
            </a:r>
          </a:p>
          <a:p>
            <a:pPr marL="0" indent="0" algn="just">
              <a:buNone/>
            </a:pPr>
            <a:r>
              <a:rPr lang="en-US" sz="1400" b="1" dirty="0" smtClean="0"/>
              <a:t> 3</a:t>
            </a:r>
            <a:r>
              <a:rPr lang="en-US" sz="1400" b="1" dirty="0"/>
              <a:t>. Transmission </a:t>
            </a:r>
            <a:r>
              <a:rPr lang="en-US" sz="1400" b="1" dirty="0" smtClean="0"/>
              <a:t>Media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Guided Media: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  - Twisted pair cables: UTP, STP, categories, and use cases.</a:t>
            </a:r>
          </a:p>
          <a:p>
            <a:pPr marL="0" indent="0" algn="just">
              <a:buNone/>
            </a:pPr>
            <a:r>
              <a:rPr lang="en-US" sz="1400" dirty="0"/>
              <a:t>  - Coaxial cables.</a:t>
            </a:r>
          </a:p>
          <a:p>
            <a:pPr marL="0" indent="0" algn="just">
              <a:buNone/>
            </a:pPr>
            <a:r>
              <a:rPr lang="en-US" sz="1400" dirty="0"/>
              <a:t>  - Fiber optics: Structure, light propagation, advantages, and types (single-mode, multimode).</a:t>
            </a:r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Unguided Media: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  - Radio waves, microwaves, and infrared.</a:t>
            </a:r>
          </a:p>
          <a:p>
            <a:pPr marL="0" indent="0" algn="just">
              <a:buNone/>
            </a:pPr>
            <a:r>
              <a:rPr lang="en-US" sz="1400" dirty="0"/>
              <a:t>  - Characteristics like range, frequency, and attenuation.</a:t>
            </a:r>
          </a:p>
          <a:p>
            <a:pPr marL="0" indent="0" algn="just">
              <a:buNone/>
            </a:pPr>
            <a:r>
              <a:rPr lang="en-US" sz="1400" b="1" dirty="0" smtClean="0"/>
              <a:t> 4</a:t>
            </a:r>
            <a:r>
              <a:rPr lang="en-US" sz="1400" b="1" dirty="0"/>
              <a:t>. Signal Transmission </a:t>
            </a:r>
            <a:r>
              <a:rPr lang="en-US" sz="1400" b="1" dirty="0" smtClean="0"/>
              <a:t>Concepts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Transmission Impairments: </a:t>
            </a:r>
            <a:r>
              <a:rPr lang="en-US" sz="1400" dirty="0"/>
              <a:t>Attenuation, distortion, noise (thermal, intermodulation, crosstalk).</a:t>
            </a:r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Channel Capacity: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  - </a:t>
            </a:r>
            <a:r>
              <a:rPr lang="en-US" sz="1400" dirty="0" err="1"/>
              <a:t>Nyquist</a:t>
            </a:r>
            <a:r>
              <a:rPr lang="en-US" sz="1400" dirty="0"/>
              <a:t> Bit Rate.</a:t>
            </a:r>
          </a:p>
          <a:p>
            <a:pPr marL="0" indent="0" algn="just">
              <a:buNone/>
            </a:pPr>
            <a:r>
              <a:rPr lang="en-US" sz="1400" dirty="0"/>
              <a:t>  - Shannon Capacity.</a:t>
            </a:r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Bandwidth</a:t>
            </a:r>
            <a:r>
              <a:rPr lang="en-US" sz="1400" dirty="0"/>
              <a:t>, Throughput, and </a:t>
            </a:r>
            <a:r>
              <a:rPr lang="en-US" sz="1400" dirty="0" smtClean="0"/>
              <a:t>Latency: </a:t>
            </a:r>
            <a:r>
              <a:rPr lang="en-US" sz="1400" dirty="0"/>
              <a:t>Definitions and interrelations.</a:t>
            </a:r>
          </a:p>
          <a:p>
            <a:pPr marL="0" indent="0" algn="just">
              <a:buNone/>
            </a:pPr>
            <a:r>
              <a:rPr lang="en-US" sz="1400" b="1" dirty="0" smtClean="0"/>
              <a:t> 5</a:t>
            </a:r>
            <a:r>
              <a:rPr lang="en-US" sz="1400" b="1" dirty="0"/>
              <a:t>. Multiplexing and </a:t>
            </a:r>
            <a:r>
              <a:rPr lang="en-US" sz="1400" b="1" dirty="0" smtClean="0"/>
              <a:t>Switching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Multiplexing Techniques: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/>
              <a:t>  - Time Division Multiplexing (TDM).</a:t>
            </a:r>
          </a:p>
          <a:p>
            <a:pPr marL="0" indent="0" algn="just">
              <a:buNone/>
            </a:pPr>
            <a:r>
              <a:rPr lang="en-US" sz="1400" dirty="0"/>
              <a:t>  - Frequency Division Multiplexing (FDM).</a:t>
            </a:r>
          </a:p>
          <a:p>
            <a:pPr marL="0" indent="0" algn="just">
              <a:buNone/>
            </a:pPr>
            <a:r>
              <a:rPr lang="en-US" sz="1400" dirty="0"/>
              <a:t>  - Wavelength Division Multiplexing (WDM).</a:t>
            </a:r>
          </a:p>
          <a:p>
            <a:pPr marL="0" indent="0" algn="just">
              <a:buNone/>
            </a:pPr>
            <a:r>
              <a:rPr lang="en-US" sz="1400" dirty="0"/>
              <a:t>  - Code Division Multiplexing (CDM).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- </a:t>
            </a:r>
            <a:r>
              <a:rPr lang="en-US" sz="1400" dirty="0" smtClean="0">
                <a:solidFill>
                  <a:srgbClr val="FF0000"/>
                </a:solidFill>
              </a:rPr>
              <a:t>Switching Techniques: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  - Circuit switching, packet switching, and message switching.</a:t>
            </a:r>
          </a:p>
          <a:p>
            <a:pPr marL="0" indent="0" algn="just">
              <a:buNone/>
            </a:pPr>
            <a:r>
              <a:rPr lang="en-US" sz="1400" b="1" dirty="0" smtClean="0"/>
              <a:t> 6</a:t>
            </a:r>
            <a:r>
              <a:rPr lang="en-US" sz="1400" b="1" dirty="0"/>
              <a:t>. Physical Layer </a:t>
            </a:r>
            <a:r>
              <a:rPr lang="en-US" sz="1400" b="1" dirty="0" smtClean="0"/>
              <a:t>Devices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Introduction </a:t>
            </a:r>
            <a:r>
              <a:rPr lang="en-US" sz="1400" dirty="0"/>
              <a:t>to </a:t>
            </a:r>
            <a:r>
              <a:rPr lang="en-US" sz="1400" dirty="0" smtClean="0"/>
              <a:t>Hardware:</a:t>
            </a:r>
            <a:endParaRPr lang="en-US" sz="1400" dirty="0"/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  - Network interface cards (NICs).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  - Repeaters, hubs, and their roles.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  - Transceivers and modems.</a:t>
            </a:r>
          </a:p>
          <a:p>
            <a:pPr marL="0" indent="0" algn="just">
              <a:buNone/>
            </a:pPr>
            <a:r>
              <a:rPr lang="en-US" sz="1400" b="1" dirty="0" smtClean="0"/>
              <a:t> 7</a:t>
            </a:r>
            <a:r>
              <a:rPr lang="en-US" sz="1400" b="1" dirty="0"/>
              <a:t>. Error Detection and Correction </a:t>
            </a:r>
            <a:r>
              <a:rPr lang="en-US" sz="1400" b="1" dirty="0" smtClean="0"/>
              <a:t>Basics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Noise-induced errors in physical layer transmission.</a:t>
            </a:r>
          </a:p>
          <a:p>
            <a:pPr marL="0" indent="0" algn="just">
              <a:buNone/>
            </a:pPr>
            <a:r>
              <a:rPr lang="en-US" sz="1400" dirty="0"/>
              <a:t>- Basic error correction mechanisms like parity checks and Hamming code.</a:t>
            </a:r>
          </a:p>
          <a:p>
            <a:pPr marL="0" indent="0" algn="just">
              <a:buNone/>
            </a:pPr>
            <a:r>
              <a:rPr lang="en-US" sz="1400" b="1" dirty="0" smtClean="0"/>
              <a:t> 8</a:t>
            </a:r>
            <a:r>
              <a:rPr lang="en-US" sz="1400" b="1" dirty="0"/>
              <a:t>. </a:t>
            </a:r>
            <a:r>
              <a:rPr lang="en-US" sz="1400" b="1" dirty="0" smtClean="0"/>
              <a:t>Synchronization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Bit-level and clock synchronization.</a:t>
            </a:r>
          </a:p>
          <a:p>
            <a:pPr marL="0" indent="0" algn="just">
              <a:buNone/>
            </a:pPr>
            <a:r>
              <a:rPr lang="en-US" sz="1400" dirty="0"/>
              <a:t>- Techniques for ensuring sender and receiver are synchronized (e.g., clock recovery techniques).</a:t>
            </a:r>
          </a:p>
          <a:p>
            <a:pPr marL="0" indent="0" algn="just">
              <a:buNone/>
            </a:pPr>
            <a:r>
              <a:rPr lang="en-US" sz="1400" b="1" dirty="0" smtClean="0"/>
              <a:t>9</a:t>
            </a:r>
            <a:r>
              <a:rPr lang="en-US" sz="1400" b="1" dirty="0"/>
              <a:t>. Transmission </a:t>
            </a:r>
            <a:r>
              <a:rPr lang="en-US" sz="1400" b="1" dirty="0" smtClean="0"/>
              <a:t>Modes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/>
              <a:t>- </a:t>
            </a:r>
            <a:r>
              <a:rPr lang="en-US" sz="1400" dirty="0" smtClean="0"/>
              <a:t>Simplex</a:t>
            </a:r>
            <a:r>
              <a:rPr lang="en-US" sz="1400" dirty="0"/>
              <a:t>, Half-Duplex, and </a:t>
            </a:r>
            <a:r>
              <a:rPr lang="en-US" sz="1400" dirty="0" smtClean="0"/>
              <a:t>Full-Duplex: </a:t>
            </a:r>
            <a:r>
              <a:rPr lang="en-US" sz="1400" dirty="0"/>
              <a:t>Concepts and examples.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- </a:t>
            </a:r>
            <a:r>
              <a:rPr lang="en-US" sz="1400" dirty="0" smtClean="0">
                <a:solidFill>
                  <a:srgbClr val="FF0000"/>
                </a:solidFill>
              </a:rPr>
              <a:t>Serial </a:t>
            </a:r>
            <a:r>
              <a:rPr lang="en-US" sz="1400" dirty="0">
                <a:solidFill>
                  <a:srgbClr val="FF0000"/>
                </a:solidFill>
              </a:rPr>
              <a:t>vs. Parallel </a:t>
            </a:r>
            <a:r>
              <a:rPr lang="en-US" sz="1400" dirty="0" smtClean="0">
                <a:solidFill>
                  <a:srgbClr val="FF0000"/>
                </a:solidFill>
              </a:rPr>
              <a:t>Communication.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r>
              <a:rPr lang="en-US" sz="1400" b="1" dirty="0" smtClean="0"/>
              <a:t>10</a:t>
            </a:r>
            <a:r>
              <a:rPr lang="en-US" sz="1400" b="1" dirty="0"/>
              <a:t>. Network Topologies and Physical Layer </a:t>
            </a:r>
            <a:r>
              <a:rPr lang="en-US" sz="1400" b="1" dirty="0" smtClean="0"/>
              <a:t>Standards</a:t>
            </a:r>
            <a:endParaRPr lang="en-US" sz="1400" b="1" dirty="0"/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- Common physical layer topologies: Star, bus, ring, and mesh.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FF0000"/>
                </a:solidFill>
              </a:rPr>
              <a:t>- Standards like IEEE 802.3 (Ethernet), IEEE 802.11 (Wi-Fi), and others relevant to physical communication.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dirty="0" smtClean="0"/>
              <a:t> 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85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537A-8624-2A47-BFED-6B862E74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D081-4805-DE40-AB6E-8055D32F3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Transmission medium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Guided Transmission Medium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Unguided Transmission Medium</a:t>
            </a:r>
          </a:p>
          <a:p>
            <a:pPr lvl="1"/>
            <a:endParaRPr lang="en-US" dirty="0"/>
          </a:p>
          <a:p>
            <a:r>
              <a:rPr lang="en-US" cap="small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Switching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Circuit switching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Packet Switching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EEBB-2D77-974C-82B0-F4444CC4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5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C6C1-205F-DF48-9DC8-CC9B5F55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B97C-12F7-C34A-9C74-CBF923AD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Switching ????</a:t>
            </a:r>
          </a:p>
          <a:p>
            <a:r>
              <a:rPr lang="en-US" sz="2800" dirty="0"/>
              <a:t>Switching is the </a:t>
            </a:r>
            <a:r>
              <a:rPr lang="en-US" sz="2800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practice of directing a signal or data </a:t>
            </a:r>
            <a:r>
              <a:rPr lang="en-US" sz="2800" dirty="0"/>
              <a:t>element toward a particular hardware destination.</a:t>
            </a:r>
          </a:p>
          <a:p>
            <a:endParaRPr lang="en-US" sz="2800" dirty="0"/>
          </a:p>
          <a:p>
            <a:r>
              <a:rPr lang="en-US" sz="2800" dirty="0"/>
              <a:t>Two types: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Circuit switching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Packet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DC18-5A7E-FB4E-AF5C-BEE7BC02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8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F616-C7DC-D349-8EB2-93C03016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902108-C4DC-084A-9F92-0EF3453C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830387"/>
            <a:ext cx="6438224" cy="4525963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E9309-2717-5144-A8AC-B4AE8264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6D8CD5-E9F9-E747-8A1F-488F1D57C74A}"/>
              </a:ext>
            </a:extLst>
          </p:cNvPr>
          <p:cNvCxnSpPr>
            <a:cxnSpLocks/>
          </p:cNvCxnSpPr>
          <p:nvPr/>
        </p:nvCxnSpPr>
        <p:spPr>
          <a:xfrm>
            <a:off x="1905000" y="2743200"/>
            <a:ext cx="381000" cy="228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36825B-D801-5B43-9C3C-2E9F0EF37DCA}"/>
              </a:ext>
            </a:extLst>
          </p:cNvPr>
          <p:cNvCxnSpPr>
            <a:cxnSpLocks/>
          </p:cNvCxnSpPr>
          <p:nvPr/>
        </p:nvCxnSpPr>
        <p:spPr>
          <a:xfrm>
            <a:off x="3039035" y="3169025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EA653-DBFA-CD41-AA09-A9D0B0D11251}"/>
              </a:ext>
            </a:extLst>
          </p:cNvPr>
          <p:cNvCxnSpPr>
            <a:cxnSpLocks/>
          </p:cNvCxnSpPr>
          <p:nvPr/>
        </p:nvCxnSpPr>
        <p:spPr>
          <a:xfrm flipV="1">
            <a:off x="3833194" y="2537012"/>
            <a:ext cx="639412" cy="632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E6FBB6-7C0E-E54A-9829-12A08F575D34}"/>
              </a:ext>
            </a:extLst>
          </p:cNvPr>
          <p:cNvCxnSpPr>
            <a:cxnSpLocks/>
          </p:cNvCxnSpPr>
          <p:nvPr/>
        </p:nvCxnSpPr>
        <p:spPr>
          <a:xfrm>
            <a:off x="4572000" y="253701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32C38B-C4BA-244B-808E-4AEC2235B2DB}"/>
              </a:ext>
            </a:extLst>
          </p:cNvPr>
          <p:cNvCxnSpPr>
            <a:cxnSpLocks/>
          </p:cNvCxnSpPr>
          <p:nvPr/>
        </p:nvCxnSpPr>
        <p:spPr>
          <a:xfrm>
            <a:off x="5128594" y="2537012"/>
            <a:ext cx="628312" cy="1299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8E6ED7-9557-E044-AFD7-1B4C3C94FD57}"/>
              </a:ext>
            </a:extLst>
          </p:cNvPr>
          <p:cNvCxnSpPr>
            <a:cxnSpLocks/>
          </p:cNvCxnSpPr>
          <p:nvPr/>
        </p:nvCxnSpPr>
        <p:spPr>
          <a:xfrm>
            <a:off x="5765479" y="2685956"/>
            <a:ext cx="635321" cy="3620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1782A-D2F0-D849-80D9-86791661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Switching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B60B4-8985-C344-B1DF-200EF18B5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small" dirty="0"/>
              <a:t>Switching Comparison</a:t>
            </a:r>
          </a:p>
          <a:p>
            <a:pPr lvl="1"/>
            <a:r>
              <a:rPr lang="en-US" dirty="0"/>
              <a:t>Circuit switching vs Packet Switching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82203-DB22-A04A-8536-184F8EB56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dirty="0"/>
              <a:t> </a:t>
            </a:r>
            <a:r>
              <a:rPr lang="en-US" dirty="0" smtClean="0"/>
              <a:t>of 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40451</TotalTime>
  <Words>1803</Words>
  <Application>Microsoft Office PowerPoint</Application>
  <PresentationFormat>On-screen Show (4:3)</PresentationFormat>
  <Paragraphs>255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OSI Reference Model</vt:lpstr>
      <vt:lpstr>The Physical Layer</vt:lpstr>
      <vt:lpstr>PowerPoint Presentation</vt:lpstr>
      <vt:lpstr>Physical Layer</vt:lpstr>
      <vt:lpstr>Switching</vt:lpstr>
      <vt:lpstr>Switching</vt:lpstr>
      <vt:lpstr>Switching</vt:lpstr>
      <vt:lpstr>Switching</vt:lpstr>
      <vt:lpstr>X.25 Protocol</vt:lpstr>
      <vt:lpstr>X.25 Protocol</vt:lpstr>
      <vt:lpstr>X.25 Protocol</vt:lpstr>
      <vt:lpstr>DTE</vt:lpstr>
      <vt:lpstr>DCE</vt:lpstr>
      <vt:lpstr>Packet Assembler/Disassembler (PAD)</vt:lpstr>
      <vt:lpstr>X.25 Protocol</vt:lpstr>
      <vt:lpstr>X.25 Protocol</vt:lpstr>
      <vt:lpstr>X.25 Protocol</vt:lpstr>
      <vt:lpstr>virtual circuits in X.25</vt:lpstr>
      <vt:lpstr>SVC &amp; PVC</vt:lpstr>
      <vt:lpstr>SVC &amp; PVC</vt:lpstr>
      <vt:lpstr>PowerPoint Presentation</vt:lpstr>
      <vt:lpstr>PowerPoint Presentation</vt:lpstr>
      <vt:lpstr>PLP Packet</vt:lpstr>
      <vt:lpstr>PLP Packet</vt:lpstr>
      <vt:lpstr>PowerPoint Presentation</vt:lpstr>
      <vt:lpstr>Mobile Phone System</vt:lpstr>
      <vt:lpstr>PowerPoint Presentation</vt:lpstr>
      <vt:lpstr>Mobile Phone System</vt:lpstr>
      <vt:lpstr>First-Generation (1G) Mobile Phones: Analog Voice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Second-Generation (2G) Mobile Phones: Digital Voice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Processing all k-nearest neighbor queries in Hadoop</dc:title>
  <dc:creator>Administrator</dc:creator>
  <cp:lastModifiedBy>Dr. ASIF ZAMAN</cp:lastModifiedBy>
  <cp:revision>855</cp:revision>
  <cp:lastPrinted>2017-11-05T03:12:43Z</cp:lastPrinted>
  <dcterms:created xsi:type="dcterms:W3CDTF">2006-08-16T00:00:00Z</dcterms:created>
  <dcterms:modified xsi:type="dcterms:W3CDTF">2025-02-08T12:40:43Z</dcterms:modified>
</cp:coreProperties>
</file>